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9.jpg" ContentType="image/jpg"/>
  <Override PartName="/ppt/media/image10.jpg" ContentType="image/jpg"/>
  <Override PartName="/ppt/media/image23.jpg" ContentType="image/jpg"/>
  <Override PartName="/ppt/media/image24.jpg" ContentType="image/jpg"/>
  <Override PartName="/ppt/media/image27.jpg" ContentType="image/jpg"/>
  <Override PartName="/ppt/media/image28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81" r:id="rId5"/>
    <p:sldId id="282" r:id="rId6"/>
    <p:sldId id="283" r:id="rId7"/>
    <p:sldId id="9463" r:id="rId8"/>
    <p:sldId id="323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267" r:id="rId19"/>
    <p:sldId id="318" r:id="rId20"/>
    <p:sldId id="273" r:id="rId21"/>
    <p:sldId id="319" r:id="rId22"/>
    <p:sldId id="320" r:id="rId23"/>
    <p:sldId id="321" r:id="rId24"/>
    <p:sldId id="322" r:id="rId25"/>
    <p:sldId id="278" r:id="rId26"/>
    <p:sldId id="277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5C0FC-9F59-4FA5-870C-343A4B27F5A3}" v="2" dt="2021-12-22T01:17:32.7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4558"/>
  </p:normalViewPr>
  <p:slideViewPr>
    <p:cSldViewPr>
      <p:cViewPr varScale="1">
        <p:scale>
          <a:sx n="70" d="100"/>
          <a:sy n="70" d="100"/>
        </p:scale>
        <p:origin x="1272" y="53"/>
      </p:cViewPr>
      <p:guideLst>
        <p:guide orient="horz" pos="2872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a.hervella" userId="S::samira.hervella_thevalley.es#ext#@barrabesnext.onmicrosoft.com::bfe2b0a9-34e0-4e90-b8ac-b0d086ebb119" providerId="AD" clId="Web-{7C95C0FC-9F59-4FA5-870C-343A4B27F5A3}"/>
    <pc:docChg chg="modSld">
      <pc:chgData name="samira.hervella" userId="S::samira.hervella_thevalley.es#ext#@barrabesnext.onmicrosoft.com::bfe2b0a9-34e0-4e90-b8ac-b0d086ebb119" providerId="AD" clId="Web-{7C95C0FC-9F59-4FA5-870C-343A4B27F5A3}" dt="2021-12-22T01:17:32.797" v="1"/>
      <pc:docMkLst>
        <pc:docMk/>
      </pc:docMkLst>
      <pc:sldChg chg="addSp modSp mod modClrScheme chgLayout">
        <pc:chgData name="samira.hervella" userId="S::samira.hervella_thevalley.es#ext#@barrabesnext.onmicrosoft.com::bfe2b0a9-34e0-4e90-b8ac-b0d086ebb119" providerId="AD" clId="Web-{7C95C0FC-9F59-4FA5-870C-343A4B27F5A3}" dt="2021-12-22T01:17:32.797" v="1"/>
        <pc:sldMkLst>
          <pc:docMk/>
          <pc:sldMk cId="241422590" sldId="281"/>
        </pc:sldMkLst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2" creationId="{232C9637-B285-B541-B801-30F61BA5259D}"/>
          </ac:spMkLst>
        </pc:spChg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3" creationId="{E5C501FD-9ECA-6A45-9519-CAF09CC7322C}"/>
          </ac:spMkLst>
        </pc:spChg>
        <pc:spChg chg="add">
          <ac:chgData name="samira.hervella" userId="S::samira.hervella_thevalley.es#ext#@barrabesnext.onmicrosoft.com::bfe2b0a9-34e0-4e90-b8ac-b0d086ebb119" providerId="AD" clId="Web-{7C95C0FC-9F59-4FA5-870C-343A4B27F5A3}" dt="2021-12-22T01:17:11.921" v="0"/>
          <ac:spMkLst>
            <pc:docMk/>
            <pc:sldMk cId="241422590" sldId="281"/>
            <ac:spMk id="4" creationId="{AD296C71-2AED-42F8-B5A7-848794690F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289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50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692" y="804069"/>
            <a:ext cx="52711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1155" y="4338320"/>
            <a:ext cx="7565390" cy="193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188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092" y="4815225"/>
            <a:ext cx="3108045" cy="59443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0187" y="2692123"/>
            <a:ext cx="7557634" cy="1414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04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es/3.9/library/functions.html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32C9637-B285-B541-B801-30F61BA525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14" y="2425700"/>
            <a:ext cx="6375435" cy="1635232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Big Data &amp; Cloud</a:t>
            </a:r>
          </a:p>
        </p:txBody>
      </p:sp>
    </p:spTree>
    <p:extLst>
      <p:ext uri="{BB962C8B-B14F-4D97-AF65-F5344CB8AC3E}">
        <p14:creationId xmlns:p14="http://schemas.microsoft.com/office/powerpoint/2010/main" val="24142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7186796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IDE:</a:t>
            </a:r>
          </a:p>
          <a:p>
            <a:r>
              <a:rPr lang="es-ES" dirty="0">
                <a:solidFill>
                  <a:srgbClr val="22D3C6"/>
                </a:solidFill>
              </a:rPr>
              <a:t>¿Qué es un IDE?</a:t>
            </a:r>
          </a:p>
        </p:txBody>
      </p:sp>
    </p:spTree>
    <p:extLst>
      <p:ext uri="{BB962C8B-B14F-4D97-AF65-F5344CB8AC3E}">
        <p14:creationId xmlns:p14="http://schemas.microsoft.com/office/powerpoint/2010/main" val="20193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Python Shell - My Blog">
            <a:extLst>
              <a:ext uri="{FF2B5EF4-FFF2-40B4-BE49-F238E27FC236}">
                <a16:creationId xmlns:a16="http://schemas.microsoft.com/office/drawing/2014/main" id="{B6588CA4-F472-1951-6AD4-A4F620639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563309"/>
            <a:ext cx="6851650" cy="35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B1053D6F-1D62-E64B-BD38-18F4E3DC1A95}"/>
              </a:ext>
            </a:extLst>
          </p:cNvPr>
          <p:cNvSpPr/>
          <p:nvPr/>
        </p:nvSpPr>
        <p:spPr>
          <a:xfrm>
            <a:off x="0" y="1885192"/>
            <a:ext cx="2889250" cy="4481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A94660F-24AB-6D4B-8F61-C2C12E8D18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7924" y="2684219"/>
            <a:ext cx="4990726" cy="750985"/>
          </a:xfrm>
        </p:spPr>
        <p:txBody>
          <a:bodyPr/>
          <a:lstStyle/>
          <a:p>
            <a:r>
              <a:rPr lang="es-ES" sz="1800" dirty="0"/>
              <a:t>Es un software que nos permite desarrollar de una forma </a:t>
            </a:r>
            <a:r>
              <a:rPr lang="es-ES" sz="2400" dirty="0"/>
              <a:t>más fácil. </a:t>
            </a:r>
            <a:endParaRPr lang="es-ES" sz="1800" dirty="0"/>
          </a:p>
          <a:p>
            <a:br>
              <a:rPr lang="es-ES" sz="1800" dirty="0"/>
            </a:br>
            <a:endParaRPr lang="es-ES" sz="1800" dirty="0"/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¿Qué es un IDE?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E0303D8-FE19-CC4A-9B41-ADA0FD5EDF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spc="35" dirty="0">
                <a:solidFill>
                  <a:srgbClr val="22D3C6"/>
                </a:solidFill>
              </a:rPr>
              <a:t>IDE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11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6D08D9-61B7-93E6-FE52-980704EE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22" y="749249"/>
            <a:ext cx="2751555" cy="27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any - Wikipedia">
            <a:extLst>
              <a:ext uri="{FF2B5EF4-FFF2-40B4-BE49-F238E27FC236}">
                <a16:creationId xmlns:a16="http://schemas.microsoft.com/office/drawing/2014/main" id="{8BBDAF0F-39C5-0DF4-960B-C9888158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3857864"/>
            <a:ext cx="31115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71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CA3022A-F7EB-F56B-38D0-2F5E1377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497636"/>
            <a:ext cx="9899650" cy="55685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Ventajas de usar un IDE:</a:t>
            </a:r>
            <a:br>
              <a:rPr lang="es-ES" dirty="0"/>
            </a:br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12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E0303D8-FE19-CC4A-9B41-ADA0FD5EDF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8050" y="4281912"/>
            <a:ext cx="5257800" cy="1365797"/>
          </a:xfrm>
          <a:solidFill>
            <a:srgbClr val="22D3C6"/>
          </a:solidFill>
        </p:spPr>
        <p:txBody>
          <a:bodyPr/>
          <a:lstStyle/>
          <a:p>
            <a:pPr indent="0"/>
            <a:r>
              <a:rPr lang="es-ES" sz="2000" kern="0" dirty="0" err="1">
                <a:solidFill>
                  <a:srgbClr val="061121"/>
                </a:solidFill>
              </a:rPr>
              <a:t>Auto-completado</a:t>
            </a:r>
            <a:r>
              <a:rPr lang="es-ES" sz="2000" kern="0" dirty="0">
                <a:solidFill>
                  <a:srgbClr val="061121"/>
                </a:solidFill>
              </a:rPr>
              <a:t> de código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Coloración sintáctica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Navegación de clases, objetos, funciones</a:t>
            </a:r>
          </a:p>
          <a:p>
            <a:pPr indent="0"/>
            <a:r>
              <a:rPr lang="es-ES" sz="2000" kern="0" dirty="0">
                <a:solidFill>
                  <a:srgbClr val="061121"/>
                </a:solidFill>
              </a:rPr>
              <a:t>Barras de herramientas</a:t>
            </a:r>
          </a:p>
          <a:p>
            <a:endParaRPr lang="es-ES" spc="35" dirty="0">
              <a:solidFill>
                <a:srgbClr val="061121"/>
              </a:solidFill>
            </a:endParaRPr>
          </a:p>
          <a:p>
            <a:endParaRPr lang="es-ES" dirty="0">
              <a:solidFill>
                <a:srgbClr val="061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4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042" y="804069"/>
            <a:ext cx="17837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CRISP-DM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450" y="576881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25" y="2306093"/>
            <a:ext cx="6172199" cy="386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400" y="2418168"/>
            <a:ext cx="3747750" cy="37550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VARIABLES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51650" y="5228537"/>
            <a:ext cx="36544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nombreVariable1 = valor1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nombreVariable2 = valor2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lang="es-ES" sz="2400" b="1" spc="-1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Una variable es donde se almacenan y se recuperan los datos de un programa.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Existen distintos tipos de variables: texto, número, booleanos…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3714957-B45E-214C-CECA-CC7CA1AA9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00" y="4688674"/>
            <a:ext cx="4883950" cy="20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375" y="2603043"/>
            <a:ext cx="7724774" cy="2590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850" y="4382599"/>
            <a:ext cx="4859774" cy="1264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242" y="804069"/>
            <a:ext cx="1262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LIS</a:t>
            </a:r>
            <a:r>
              <a:rPr spc="-210" dirty="0"/>
              <a:t>T</a:t>
            </a:r>
            <a:r>
              <a:rPr spc="-5" dirty="0"/>
              <a:t>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2220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8" name="object 8">
            <a:extLst>
              <a:ext uri="{FF2B5EF4-FFF2-40B4-BE49-F238E27FC236}">
                <a16:creationId xmlns:a16="http://schemas.microsoft.com/office/drawing/2014/main" id="{0DB37844-144B-A956-D5CC-E065D5898F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6414" y="1442891"/>
            <a:ext cx="4660950" cy="5859949"/>
          </a:xfrm>
          <a:prstGeom prst="rect">
            <a:avLst/>
          </a:prstGeom>
        </p:spPr>
      </p:pic>
      <p:pic>
        <p:nvPicPr>
          <p:cNvPr id="20" name="object 4">
            <a:extLst>
              <a:ext uri="{FF2B5EF4-FFF2-40B4-BE49-F238E27FC236}">
                <a16:creationId xmlns:a16="http://schemas.microsoft.com/office/drawing/2014/main" id="{EBC3FF85-D535-2091-C912-AAA9220726CB}"/>
              </a:ext>
            </a:extLst>
          </p:cNvPr>
          <p:cNvPicPr/>
          <p:nvPr/>
        </p:nvPicPr>
        <p:blipFill rotWithShape="1">
          <a:blip r:embed="rId4" cstate="print"/>
          <a:srcRect l="41129" t="16058" r="17240" b="5933"/>
          <a:stretch/>
        </p:blipFill>
        <p:spPr>
          <a:xfrm>
            <a:off x="840607" y="2273300"/>
            <a:ext cx="3505200" cy="50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807699" cy="774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4825" y="4740308"/>
            <a:ext cx="28390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def nombreFuncion(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): </a:t>
            </a:r>
            <a:r>
              <a:rPr sz="2400" b="1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instruc1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instruc2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función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permite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definir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bloque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509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b="1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reutilizable</a:t>
            </a:r>
            <a:r>
              <a:rPr sz="1800" b="1" spc="48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se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puede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2300" y="3060670"/>
            <a:ext cx="43192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ejecutar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muchas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veces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dentro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 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programa.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las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grandes</a:t>
            </a:r>
            <a:r>
              <a:rPr sz="1800" spc="4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ventajas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usar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funciones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reduce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el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número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2300" y="3883630"/>
            <a:ext cx="37223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total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líneas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código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proyecto.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9D77DB-61F4-C31B-C505-7FCAB953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64" y="4391969"/>
            <a:ext cx="3722370" cy="24909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6225" y="6343048"/>
            <a:ext cx="4773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Por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alibri"/>
                <a:cs typeface="Calibri"/>
              </a:rPr>
              <a:t>sin</a:t>
            </a: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(ARGUMENTOS)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6800" y="2306797"/>
            <a:ext cx="66249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Calibri"/>
                <a:cs typeface="Calibri"/>
              </a:rPr>
              <a:t>¿Para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qué </a:t>
            </a:r>
            <a:r>
              <a:rPr sz="1900" b="1" spc="-10" dirty="0">
                <a:latin typeface="Calibri"/>
                <a:cs typeface="Calibri"/>
              </a:rPr>
              <a:t>repetir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bloques de </a:t>
            </a:r>
            <a:r>
              <a:rPr sz="1900" b="1" spc="-10" dirty="0">
                <a:latin typeface="Calibri"/>
                <a:cs typeface="Calibri"/>
              </a:rPr>
              <a:t>código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vez?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390575"/>
            <a:ext cx="7217848" cy="2588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730" y="2334620"/>
            <a:ext cx="6035595" cy="471796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700636" y="4234150"/>
            <a:ext cx="5180965" cy="533400"/>
          </a:xfrm>
          <a:custGeom>
            <a:avLst/>
            <a:gdLst/>
            <a:ahLst/>
            <a:cxnLst/>
            <a:rect l="l" t="t" r="r" b="b"/>
            <a:pathLst>
              <a:path w="5180965" h="533400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87936" y="4203670"/>
            <a:ext cx="51943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latin typeface="Calibri"/>
                <a:cs typeface="Calibri"/>
                <a:hlinkClick r:id="rId3"/>
              </a:rPr>
              <a:t>Funciones</a:t>
            </a:r>
            <a:r>
              <a:rPr sz="3500" b="1" spc="-30" dirty="0">
                <a:latin typeface="Calibri"/>
                <a:cs typeface="Calibri"/>
                <a:hlinkClick r:id="rId3"/>
              </a:rPr>
              <a:t> </a:t>
            </a:r>
            <a:r>
              <a:rPr sz="3500" b="1" spc="-20" dirty="0">
                <a:latin typeface="Calibri"/>
                <a:cs typeface="Calibri"/>
                <a:hlinkClick r:id="rId3"/>
              </a:rPr>
              <a:t>nativas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dirty="0">
                <a:latin typeface="Calibri"/>
                <a:cs typeface="Calibri"/>
                <a:hlinkClick r:id="rId3"/>
              </a:rPr>
              <a:t>y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propias: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7358" y="5300950"/>
            <a:ext cx="4567555" cy="533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0"/>
              </a:lnSpc>
            </a:pPr>
            <a:r>
              <a:rPr sz="3500" b="1" spc="-105" dirty="0">
                <a:latin typeface="Calibri"/>
                <a:cs typeface="Calibri"/>
                <a:hlinkClick r:id="rId3"/>
              </a:rPr>
              <a:t>¡YA</a:t>
            </a:r>
            <a:r>
              <a:rPr sz="3500" b="1" spc="-45" dirty="0">
                <a:latin typeface="Calibri"/>
                <a:cs typeface="Calibri"/>
                <a:hlinkClick r:id="rId3"/>
              </a:rPr>
              <a:t> </a:t>
            </a:r>
            <a:r>
              <a:rPr sz="3500" b="1" spc="-5" dirty="0">
                <a:latin typeface="Calibri"/>
                <a:cs typeface="Calibri"/>
                <a:hlinkClick r:id="rId3"/>
              </a:rPr>
              <a:t>PODEMOS</a:t>
            </a:r>
            <a:r>
              <a:rPr sz="3500" b="1" spc="-40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USARLAS!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  <a:r>
              <a:rPr spc="-95" dirty="0"/>
              <a:t> </a:t>
            </a:r>
            <a:r>
              <a:rPr dirty="0"/>
              <a:t>(Python)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C35006D5-C8B9-3423-9AC6-7B4DC6C16E1D}"/>
              </a:ext>
            </a:extLst>
          </p:cNvPr>
          <p:cNvSpPr txBox="1">
            <a:spLocks/>
          </p:cNvSpPr>
          <p:nvPr/>
        </p:nvSpPr>
        <p:spPr>
          <a:xfrm>
            <a:off x="552415" y="2425700"/>
            <a:ext cx="5308636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Big Data &amp; Cloud</a:t>
            </a:r>
          </a:p>
        </p:txBody>
      </p:sp>
    </p:spTree>
    <p:extLst>
      <p:ext uri="{BB962C8B-B14F-4D97-AF65-F5344CB8AC3E}">
        <p14:creationId xmlns:p14="http://schemas.microsoft.com/office/powerpoint/2010/main" val="4195028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00636" y="4234150"/>
            <a:ext cx="5180965" cy="533400"/>
          </a:xfrm>
          <a:custGeom>
            <a:avLst/>
            <a:gdLst/>
            <a:ahLst/>
            <a:cxnLst/>
            <a:rect l="l" t="t" r="r" b="b"/>
            <a:pathLst>
              <a:path w="5180965" h="533400">
                <a:moveTo>
                  <a:pt x="5180477" y="533400"/>
                </a:moveTo>
                <a:lnTo>
                  <a:pt x="0" y="533400"/>
                </a:lnTo>
                <a:lnTo>
                  <a:pt x="0" y="0"/>
                </a:lnTo>
                <a:lnTo>
                  <a:pt x="5180477" y="0"/>
                </a:lnTo>
                <a:lnTo>
                  <a:pt x="5180477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FUNCIONES</a:t>
            </a:r>
            <a:r>
              <a:rPr spc="-95" dirty="0"/>
              <a:t> </a:t>
            </a:r>
            <a:r>
              <a:rPr dirty="0"/>
              <a:t>(Python)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Imagen 7" descr="Funciones en python: Print ()">
            <a:extLst>
              <a:ext uri="{FF2B5EF4-FFF2-40B4-BE49-F238E27FC236}">
                <a16:creationId xmlns:a16="http://schemas.microsoft.com/office/drawing/2014/main" id="{5C23055B-4264-7DA0-D88F-A9E4425A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0" y="1795750"/>
            <a:ext cx="7534939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61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50"/>
            <a:ext cx="10807699" cy="7550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96700" y="3929350"/>
            <a:ext cx="6465570" cy="731520"/>
          </a:xfrm>
          <a:custGeom>
            <a:avLst/>
            <a:gdLst/>
            <a:ahLst/>
            <a:cxnLst/>
            <a:rect l="l" t="t" r="r" b="b"/>
            <a:pathLst>
              <a:path w="6465570" h="731520">
                <a:moveTo>
                  <a:pt x="6465391" y="731519"/>
                </a:moveTo>
                <a:lnTo>
                  <a:pt x="0" y="731519"/>
                </a:lnTo>
                <a:lnTo>
                  <a:pt x="0" y="0"/>
                </a:lnTo>
                <a:lnTo>
                  <a:pt x="6465391" y="0"/>
                </a:lnTo>
                <a:lnTo>
                  <a:pt x="6465391" y="731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4000" y="3892265"/>
            <a:ext cx="6483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latin typeface="Calibri"/>
                <a:cs typeface="Calibri"/>
              </a:rPr>
              <a:t>Pip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es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nuestra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gran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aliada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392" y="844537"/>
            <a:ext cx="3634740" cy="4133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40"/>
              </a:lnSpc>
            </a:pPr>
            <a:r>
              <a:rPr sz="2800" b="1" spc="-5" dirty="0">
                <a:solidFill>
                  <a:srgbClr val="22D3C6"/>
                </a:solidFill>
                <a:latin typeface="Arial"/>
                <a:cs typeface="Arial"/>
              </a:rPr>
              <a:t>FUNCIONES</a:t>
            </a:r>
            <a:r>
              <a:rPr sz="2800" b="1" spc="-6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2D3C6"/>
                </a:solidFill>
                <a:latin typeface="Arial"/>
                <a:cs typeface="Arial"/>
              </a:rPr>
              <a:t>(Python)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392" y="707377"/>
            <a:ext cx="1291590" cy="1371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45"/>
              </a:lnSpc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172" y="2292956"/>
            <a:ext cx="703135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>
                <a:latin typeface="Calibri"/>
                <a:cs typeface="Calibri"/>
              </a:rPr>
              <a:t>Las librerías serán nuestro mayor aliado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s-ES" sz="2300" b="1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import</a:t>
            </a:r>
            <a:r>
              <a:rPr lang="es-ES" sz="23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solucion</a:t>
            </a:r>
            <a:endParaRPr sz="23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5006425"/>
            <a:ext cx="1981199" cy="2305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2475" y="5119525"/>
            <a:ext cx="1847849" cy="2000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6700" y="5809025"/>
            <a:ext cx="2914649" cy="1085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549" y="4017286"/>
            <a:ext cx="2893656" cy="9561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NOSOTROS</a:t>
            </a:r>
            <a:r>
              <a:rPr spc="-40" dirty="0"/>
              <a:t> </a:t>
            </a:r>
            <a:r>
              <a:rPr spc="-5" dirty="0"/>
              <a:t>USAREMOS</a:t>
            </a:r>
            <a:r>
              <a:rPr spc="-40" dirty="0"/>
              <a:t> </a:t>
            </a:r>
            <a:r>
              <a:rPr spc="-20" dirty="0"/>
              <a:t>ESTO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3875" y="690105"/>
            <a:ext cx="1296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151718"/>
            <a:ext cx="10502899" cy="43901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4692" y="690105"/>
            <a:ext cx="13157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ts val="990"/>
              </a:lnSpc>
              <a:spcBef>
                <a:spcPts val="100"/>
              </a:spcBef>
            </a:pP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22D3C6"/>
                </a:solidFill>
                <a:latin typeface="Arial"/>
                <a:cs typeface="Arial"/>
              </a:rPr>
              <a:t>ALS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3270"/>
              </a:lnSpc>
            </a:pPr>
            <a:r>
              <a:rPr sz="2800" b="1" spc="-5" dirty="0">
                <a:solidFill>
                  <a:srgbClr val="22D3C6"/>
                </a:solidFill>
                <a:latin typeface="Arial"/>
                <a:cs typeface="Arial"/>
              </a:rPr>
              <a:t>PIP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Inteligencia </a:t>
            </a:r>
          </a:p>
          <a:p>
            <a:r>
              <a:rPr lang="es-ES" dirty="0">
                <a:solidFill>
                  <a:srgbClr val="22D3C6"/>
                </a:solidFill>
              </a:rPr>
              <a:t>Artificial</a:t>
            </a:r>
          </a:p>
        </p:txBody>
      </p:sp>
    </p:spTree>
    <p:extLst>
      <p:ext uri="{BB962C8B-B14F-4D97-AF65-F5344CB8AC3E}">
        <p14:creationId xmlns:p14="http://schemas.microsoft.com/office/powerpoint/2010/main" val="38952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irst Industrial Revolution began around 1760... | Sutori">
            <a:extLst>
              <a:ext uri="{FF2B5EF4-FFF2-40B4-BE49-F238E27FC236}">
                <a16:creationId xmlns:a16="http://schemas.microsoft.com/office/drawing/2014/main" id="{232A5D2B-E8E0-3BA8-D516-191DF8820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r="13607"/>
          <a:stretch/>
        </p:blipFill>
        <p:spPr bwMode="auto">
          <a:xfrm>
            <a:off x="0" y="0"/>
            <a:ext cx="10807700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050" y="5321300"/>
            <a:ext cx="9205314" cy="2286000"/>
          </a:xfrm>
          <a:solidFill>
            <a:schemeClr val="tx1"/>
          </a:solidFill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1ª Revolución Industrial s. XVIII</a:t>
            </a:r>
          </a:p>
        </p:txBody>
      </p:sp>
    </p:spTree>
    <p:extLst>
      <p:ext uri="{BB962C8B-B14F-4D97-AF65-F5344CB8AC3E}">
        <p14:creationId xmlns:p14="http://schemas.microsoft.com/office/powerpoint/2010/main" val="224252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cond Industrial Revolution in Perspective - THE WAVES">
            <a:extLst>
              <a:ext uri="{FF2B5EF4-FFF2-40B4-BE49-F238E27FC236}">
                <a16:creationId xmlns:a16="http://schemas.microsoft.com/office/drawing/2014/main" id="{9FA0406A-FDF5-FA94-AD00-DE46F3CB9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" r="4764"/>
          <a:stretch/>
        </p:blipFill>
        <p:spPr bwMode="auto">
          <a:xfrm>
            <a:off x="0" y="9071"/>
            <a:ext cx="10807700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050" y="5321300"/>
            <a:ext cx="9205314" cy="2286000"/>
          </a:xfrm>
          <a:solidFill>
            <a:schemeClr val="tx1"/>
          </a:solidFill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2ª Revolución Industrial s. XIX</a:t>
            </a:r>
          </a:p>
        </p:txBody>
      </p:sp>
    </p:spTree>
    <p:extLst>
      <p:ext uri="{BB962C8B-B14F-4D97-AF65-F5344CB8AC3E}">
        <p14:creationId xmlns:p14="http://schemas.microsoft.com/office/powerpoint/2010/main" val="515757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67% of UK manufacturers recognise Industry 4.0 opportunity - The  Manufacturer">
            <a:extLst>
              <a:ext uri="{FF2B5EF4-FFF2-40B4-BE49-F238E27FC236}">
                <a16:creationId xmlns:a16="http://schemas.microsoft.com/office/drawing/2014/main" id="{C571773C-D3E0-1C11-0C14-1F7ABF6C0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4720"/>
          <a:stretch/>
        </p:blipFill>
        <p:spPr bwMode="auto">
          <a:xfrm>
            <a:off x="1" y="19957"/>
            <a:ext cx="10807700" cy="77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050" y="5321300"/>
            <a:ext cx="9205314" cy="2286000"/>
          </a:xfrm>
          <a:solidFill>
            <a:schemeClr val="tx1"/>
          </a:solidFill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3ª Revolución Industrial s. XX</a:t>
            </a:r>
          </a:p>
        </p:txBody>
      </p:sp>
    </p:spTree>
    <p:extLst>
      <p:ext uri="{BB962C8B-B14F-4D97-AF65-F5344CB8AC3E}">
        <p14:creationId xmlns:p14="http://schemas.microsoft.com/office/powerpoint/2010/main" val="294502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mazon warehouse robots GIF - Find on GIFER">
            <a:extLst>
              <a:ext uri="{FF2B5EF4-FFF2-40B4-BE49-F238E27FC236}">
                <a16:creationId xmlns:a16="http://schemas.microsoft.com/office/drawing/2014/main" id="{BED8A68A-67F3-88D9-91DD-B95F11985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r="10860"/>
          <a:stretch/>
        </p:blipFill>
        <p:spPr bwMode="auto">
          <a:xfrm>
            <a:off x="-1" y="0"/>
            <a:ext cx="10807701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2050" y="5321300"/>
            <a:ext cx="9205314" cy="2286000"/>
          </a:xfrm>
          <a:noFill/>
        </p:spPr>
        <p:txBody>
          <a:bodyPr/>
          <a:lstStyle/>
          <a:p>
            <a:r>
              <a:rPr lang="es-ES" dirty="0"/>
              <a:t>4ª Revolución Industrial s. XXI</a:t>
            </a:r>
          </a:p>
        </p:txBody>
      </p:sp>
    </p:spTree>
    <p:extLst>
      <p:ext uri="{BB962C8B-B14F-4D97-AF65-F5344CB8AC3E}">
        <p14:creationId xmlns:p14="http://schemas.microsoft.com/office/powerpoint/2010/main" val="1770152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1206500"/>
            <a:ext cx="8763000" cy="609562"/>
          </a:xfrm>
        </p:spPr>
        <p:txBody>
          <a:bodyPr/>
          <a:lstStyle/>
          <a:p>
            <a:pPr algn="ctr"/>
            <a:r>
              <a:rPr lang="en-US" sz="4000" dirty="0"/>
              <a:t>¿</a:t>
            </a:r>
            <a:r>
              <a:rPr lang="en-US" sz="4000" dirty="0" err="1"/>
              <a:t>Cuál</a:t>
            </a:r>
            <a:r>
              <a:rPr lang="en-US" sz="4000" dirty="0"/>
              <a:t> es la </a:t>
            </a:r>
            <a:r>
              <a:rPr lang="en-US" sz="4000" dirty="0" err="1"/>
              <a:t>diferencia</a:t>
            </a:r>
            <a:r>
              <a:rPr lang="en-US" sz="4000" dirty="0"/>
              <a:t>?</a:t>
            </a:r>
            <a:endParaRPr lang="es-ES" sz="40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29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6146" name="Picture 2" descr="Amazon warehouse robots GIF - Find on GIFER">
            <a:extLst>
              <a:ext uri="{FF2B5EF4-FFF2-40B4-BE49-F238E27FC236}">
                <a16:creationId xmlns:a16="http://schemas.microsoft.com/office/drawing/2014/main" id="{96D27051-F5F5-65F4-70D8-73BA3863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2568575"/>
            <a:ext cx="4651218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magen que contiene silla, pequeño, bicicleta, tabla&#10;&#10;Descripción generada automáticamente">
            <a:extLst>
              <a:ext uri="{FF2B5EF4-FFF2-40B4-BE49-F238E27FC236}">
                <a16:creationId xmlns:a16="http://schemas.microsoft.com/office/drawing/2014/main" id="{379F3459-FB5F-36F4-F6CF-17FABC23A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6" y="2568575"/>
            <a:ext cx="4651218" cy="26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0CC32039-B94C-1CEF-F592-3ACF222B0D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14" y="2425700"/>
            <a:ext cx="6375435" cy="1635232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Big Data &amp; Cloud</a:t>
            </a:r>
          </a:p>
        </p:txBody>
      </p:sp>
    </p:spTree>
    <p:extLst>
      <p:ext uri="{BB962C8B-B14F-4D97-AF65-F5344CB8AC3E}">
        <p14:creationId xmlns:p14="http://schemas.microsoft.com/office/powerpoint/2010/main" val="2397015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Inteligencia</a:t>
            </a:r>
            <a:r>
              <a:rPr lang="en-US" sz="4400" dirty="0"/>
              <a:t> artificial</a:t>
            </a:r>
            <a:endParaRPr lang="es-ES" sz="4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30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9" name="Imagen 8" descr="Un grupo de personas con un papalote en la calle&#10;&#10;Descripción generada automáticamente con confianza baja">
            <a:extLst>
              <a:ext uri="{FF2B5EF4-FFF2-40B4-BE49-F238E27FC236}">
                <a16:creationId xmlns:a16="http://schemas.microsoft.com/office/drawing/2014/main" id="{FE59A394-6011-9405-79BE-DC4ADD49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43" y="1993608"/>
            <a:ext cx="2825750" cy="1879892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E632DEF3-6098-B925-AD5B-6B260208BBDC}"/>
              </a:ext>
            </a:extLst>
          </p:cNvPr>
          <p:cNvSpPr txBox="1">
            <a:spLocks/>
          </p:cNvSpPr>
          <p:nvPr/>
        </p:nvSpPr>
        <p:spPr>
          <a:xfrm>
            <a:off x="1380673" y="3929451"/>
            <a:ext cx="2041977" cy="55364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kern="0" dirty="0" err="1"/>
              <a:t>Computer</a:t>
            </a:r>
            <a:r>
              <a:rPr lang="es-ES" b="1" kern="0" dirty="0"/>
              <a:t> </a:t>
            </a:r>
            <a:r>
              <a:rPr lang="es-ES" b="1" kern="0" dirty="0" err="1"/>
              <a:t>Vision</a:t>
            </a:r>
            <a:endParaRPr lang="es-ES" b="1" kern="0" dirty="0"/>
          </a:p>
          <a:p>
            <a:endParaRPr lang="es-ES" kern="0" dirty="0">
              <a:solidFill>
                <a:srgbClr val="22D3C6"/>
              </a:solidFill>
            </a:endParaRPr>
          </a:p>
          <a:p>
            <a:endParaRPr lang="es-ES" kern="0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7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Inteligencia</a:t>
            </a:r>
            <a:r>
              <a:rPr lang="en-US" sz="4400" dirty="0"/>
              <a:t> artificial</a:t>
            </a:r>
            <a:endParaRPr lang="es-ES" sz="44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31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9" name="Imagen 8" descr="Un grupo de personas con un papalote en la calle&#10;&#10;Descripción generada automáticamente con confianza baja">
            <a:extLst>
              <a:ext uri="{FF2B5EF4-FFF2-40B4-BE49-F238E27FC236}">
                <a16:creationId xmlns:a16="http://schemas.microsoft.com/office/drawing/2014/main" id="{FE59A394-6011-9405-79BE-DC4ADD49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43" y="1993608"/>
            <a:ext cx="2825750" cy="1879892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E632DEF3-6098-B925-AD5B-6B260208BBDC}"/>
              </a:ext>
            </a:extLst>
          </p:cNvPr>
          <p:cNvSpPr txBox="1">
            <a:spLocks/>
          </p:cNvSpPr>
          <p:nvPr/>
        </p:nvSpPr>
        <p:spPr>
          <a:xfrm>
            <a:off x="1184729" y="3926469"/>
            <a:ext cx="2041977" cy="55364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kern="0" dirty="0"/>
              <a:t>COMPUTER VISION</a:t>
            </a:r>
          </a:p>
          <a:p>
            <a:pPr algn="ctr"/>
            <a:r>
              <a:rPr lang="es-ES" b="1" kern="0" dirty="0"/>
              <a:t>Habilidad de ver</a:t>
            </a:r>
          </a:p>
          <a:p>
            <a:endParaRPr lang="es-ES" kern="0" dirty="0">
              <a:solidFill>
                <a:srgbClr val="22D3C6"/>
              </a:solidFill>
            </a:endParaRPr>
          </a:p>
          <a:p>
            <a:endParaRPr lang="es-ES" kern="0" dirty="0">
              <a:solidFill>
                <a:srgbClr val="22D3C6"/>
              </a:solidFill>
            </a:endParaRPr>
          </a:p>
        </p:txBody>
      </p:sp>
      <p:pic>
        <p:nvPicPr>
          <p:cNvPr id="6" name="Imagen 5" descr="Imagen que contiene interior, edificio, cuarto, frente&#10;&#10;Descripción generada automáticamente">
            <a:extLst>
              <a:ext uri="{FF2B5EF4-FFF2-40B4-BE49-F238E27FC236}">
                <a16:creationId xmlns:a16="http://schemas.microsoft.com/office/drawing/2014/main" id="{51E84B8C-5B1B-DD62-F67A-63D20782B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0" y="1914071"/>
            <a:ext cx="3483430" cy="1959429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E876825-9379-8187-ED55-B314E1CE2C96}"/>
              </a:ext>
            </a:extLst>
          </p:cNvPr>
          <p:cNvSpPr txBox="1">
            <a:spLocks/>
          </p:cNvSpPr>
          <p:nvPr/>
        </p:nvSpPr>
        <p:spPr>
          <a:xfrm>
            <a:off x="6591528" y="4004483"/>
            <a:ext cx="2632074" cy="55364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kern="0" dirty="0"/>
              <a:t>ROBÓTICA</a:t>
            </a:r>
          </a:p>
          <a:p>
            <a:pPr algn="ctr"/>
            <a:r>
              <a:rPr lang="es-ES" b="1" kern="0" dirty="0"/>
              <a:t>Habilidad de movilidad</a:t>
            </a:r>
          </a:p>
          <a:p>
            <a:endParaRPr lang="es-ES" kern="0" dirty="0">
              <a:solidFill>
                <a:srgbClr val="22D3C6"/>
              </a:solidFill>
            </a:endParaRPr>
          </a:p>
          <a:p>
            <a:endParaRPr lang="es-ES" kern="0" dirty="0">
              <a:solidFill>
                <a:srgbClr val="22D3C6"/>
              </a:solidFill>
            </a:endParaRPr>
          </a:p>
        </p:txBody>
      </p:sp>
      <p:pic>
        <p:nvPicPr>
          <p:cNvPr id="12" name="Imagen 11" descr="Imagen en blanco y negro de un libro&#10;&#10;Descripción generada automáticamente con confianza baja">
            <a:extLst>
              <a:ext uri="{FF2B5EF4-FFF2-40B4-BE49-F238E27FC236}">
                <a16:creationId xmlns:a16="http://schemas.microsoft.com/office/drawing/2014/main" id="{E81B0309-B87B-6B0B-FB93-7B208E988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4" y="4792899"/>
            <a:ext cx="2880179" cy="1747601"/>
          </a:xfrm>
          <a:prstGeom prst="rect">
            <a:avLst/>
          </a:prstGeom>
        </p:spPr>
      </p:pic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51AD1CC8-9BA1-3E28-A7CC-3ACA4CE41741}"/>
              </a:ext>
            </a:extLst>
          </p:cNvPr>
          <p:cNvSpPr txBox="1">
            <a:spLocks/>
          </p:cNvSpPr>
          <p:nvPr/>
        </p:nvSpPr>
        <p:spPr>
          <a:xfrm>
            <a:off x="1157514" y="6718688"/>
            <a:ext cx="2041977" cy="55364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kern="0" dirty="0"/>
              <a:t>NLP</a:t>
            </a:r>
          </a:p>
          <a:p>
            <a:pPr algn="ctr"/>
            <a:r>
              <a:rPr lang="es-ES" b="1" kern="0" dirty="0"/>
              <a:t>Habilidad de leer</a:t>
            </a:r>
          </a:p>
          <a:p>
            <a:endParaRPr lang="es-ES" kern="0" dirty="0">
              <a:solidFill>
                <a:srgbClr val="22D3C6"/>
              </a:solidFill>
            </a:endParaRPr>
          </a:p>
          <a:p>
            <a:endParaRPr lang="es-ES" kern="0" dirty="0">
              <a:solidFill>
                <a:srgbClr val="22D3C6"/>
              </a:solidFill>
            </a:endParaRPr>
          </a:p>
        </p:txBody>
      </p:sp>
      <p:pic>
        <p:nvPicPr>
          <p:cNvPr id="15" name="Imagen 1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58B10DA-00BB-EDBB-7F38-9DD62AC9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08" y="4792899"/>
            <a:ext cx="3426405" cy="1747601"/>
          </a:xfrm>
          <a:prstGeom prst="rect">
            <a:avLst/>
          </a:prstGeom>
        </p:spPr>
      </p:pic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6A0A6E25-DFFD-83A0-F47F-791F1AC919F6}"/>
              </a:ext>
            </a:extLst>
          </p:cNvPr>
          <p:cNvSpPr txBox="1">
            <a:spLocks/>
          </p:cNvSpPr>
          <p:nvPr/>
        </p:nvSpPr>
        <p:spPr>
          <a:xfrm>
            <a:off x="6874621" y="6718688"/>
            <a:ext cx="2041977" cy="55364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kern="0" dirty="0"/>
              <a:t>SPEECH</a:t>
            </a:r>
          </a:p>
          <a:p>
            <a:pPr algn="ctr"/>
            <a:r>
              <a:rPr lang="es-ES" b="1" kern="0" dirty="0"/>
              <a:t>Habilidad de leer</a:t>
            </a:r>
          </a:p>
          <a:p>
            <a:endParaRPr lang="es-ES" kern="0" dirty="0">
              <a:solidFill>
                <a:srgbClr val="22D3C6"/>
              </a:solidFill>
            </a:endParaRPr>
          </a:p>
          <a:p>
            <a:endParaRPr lang="es-ES" kern="0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92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465C159-277B-CC4C-88F2-AEF4F88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67455"/>
            <a:ext cx="8763000" cy="609562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0024B63-0AA9-622A-D59B-39C45FE88998}"/>
              </a:ext>
            </a:extLst>
          </p:cNvPr>
          <p:cNvSpPr txBox="1"/>
          <p:nvPr/>
        </p:nvSpPr>
        <p:spPr>
          <a:xfrm>
            <a:off x="374650" y="1384595"/>
            <a:ext cx="10210800" cy="88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05130">
              <a:lnSpc>
                <a:spcPct val="100000"/>
              </a:lnSpc>
              <a:spcBef>
                <a:spcPts val="100"/>
              </a:spcBef>
              <a:buSzPct val="121052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Virtual (20 horas “solo”)</a:t>
            </a:r>
          </a:p>
          <a:p>
            <a:pPr marL="12700" marR="5080">
              <a:lnSpc>
                <a:spcPct val="114999"/>
              </a:lnSpc>
              <a:spcBef>
                <a:spcPts val="1365"/>
              </a:spcBef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se atiende y se practica, tiempo suficiente para asentar fundamentos</a:t>
            </a:r>
            <a:r>
              <a:rPr lang="es-ES" sz="2400" spc="-10" dirty="0">
                <a:latin typeface="Arial" pitchFamily="34" charset="0"/>
                <a:cs typeface="Arial" pitchFamily="34" charset="0"/>
              </a:rPr>
              <a:t>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19AD5B1-DDE4-7147-F735-E8FD16C23BED}"/>
              </a:ext>
            </a:extLst>
          </p:cNvPr>
          <p:cNvSpPr txBox="1"/>
          <p:nvPr/>
        </p:nvSpPr>
        <p:spPr>
          <a:xfrm>
            <a:off x="374650" y="2795385"/>
            <a:ext cx="8858312" cy="3592715"/>
          </a:xfrm>
          <a:prstGeom prst="rect">
            <a:avLst/>
          </a:prstGeom>
          <a:ln w="28574">
            <a:noFill/>
          </a:ln>
        </p:spPr>
        <p:txBody>
          <a:bodyPr vert="horz" wrap="square" lIns="0" tIns="67310" rIns="0" bIns="0" rtlCol="0">
            <a:spAutoFit/>
          </a:bodyPr>
          <a:lstStyle/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teóricos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(los necesarios y contexto)</a:t>
            </a: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en clase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(learning by doing)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 final: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Cuestionario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(una respuesta correcta)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46E3612-E194-8A91-6B7C-B389DF9BAFD7}"/>
              </a:ext>
            </a:extLst>
          </p:cNvPr>
          <p:cNvSpPr/>
          <p:nvPr/>
        </p:nvSpPr>
        <p:spPr>
          <a:xfrm>
            <a:off x="0" y="754394"/>
            <a:ext cx="3194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89" y="1525035"/>
            <a:ext cx="7764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El</a:t>
            </a:r>
            <a:r>
              <a:rPr dirty="0"/>
              <a:t> lenguaje</a:t>
            </a:r>
            <a:r>
              <a:rPr spc="10" dirty="0"/>
              <a:t> </a:t>
            </a:r>
            <a:r>
              <a:rPr spc="-5" dirty="0"/>
              <a:t>Base</a:t>
            </a:r>
            <a:r>
              <a:rPr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Datos</a:t>
            </a:r>
            <a:r>
              <a:rPr dirty="0"/>
              <a:t> (relacionales)</a:t>
            </a:r>
            <a:r>
              <a:rPr spc="10" dirty="0"/>
              <a:t> </a:t>
            </a:r>
            <a:r>
              <a:rPr spc="-5" dirty="0"/>
              <a:t>es</a:t>
            </a:r>
            <a:r>
              <a:rPr spc="-10" dirty="0"/>
              <a:t> </a:t>
            </a:r>
            <a:r>
              <a:rPr b="1" spc="-10" dirty="0">
                <a:latin typeface="Arial"/>
                <a:cs typeface="Arial"/>
              </a:rPr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4389" y="699251"/>
            <a:ext cx="1709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MT"/>
                <a:cs typeface="Arial MT"/>
              </a:rPr>
              <a:t>D</a:t>
            </a:r>
            <a:r>
              <a:rPr sz="900" spc="35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A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3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  </a:t>
            </a:r>
            <a:r>
              <a:rPr sz="900" spc="9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A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N</a:t>
            </a:r>
            <a:r>
              <a:rPr sz="900" spc="40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A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G</a:t>
            </a:r>
            <a:r>
              <a:rPr sz="900" spc="35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</a:t>
            </a:r>
            <a:r>
              <a:rPr sz="900" spc="25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N</a:t>
            </a:r>
            <a:r>
              <a:rPr sz="900" spc="3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T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03" y="2487169"/>
            <a:ext cx="2520695" cy="3691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0103" y="3358896"/>
            <a:ext cx="3782567" cy="12771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8264" y="3264408"/>
            <a:ext cx="1691639" cy="157580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-11937" y="7495285"/>
            <a:ext cx="10826115" cy="264160"/>
            <a:chOff x="-11937" y="7495285"/>
            <a:chExt cx="10826115" cy="264160"/>
          </a:xfrm>
        </p:grpSpPr>
        <p:sp>
          <p:nvSpPr>
            <p:cNvPr id="8" name="object 8"/>
            <p:cNvSpPr/>
            <p:nvPr/>
          </p:nvSpPr>
          <p:spPr>
            <a:xfrm>
              <a:off x="762" y="7507985"/>
              <a:ext cx="10800715" cy="238760"/>
            </a:xfrm>
            <a:custGeom>
              <a:avLst/>
              <a:gdLst/>
              <a:ahLst/>
              <a:cxnLst/>
              <a:rect l="l" t="t" r="r" b="b"/>
              <a:pathLst>
                <a:path w="10800715" h="238759">
                  <a:moveTo>
                    <a:pt x="10800588" y="0"/>
                  </a:moveTo>
                  <a:lnTo>
                    <a:pt x="0" y="0"/>
                  </a:lnTo>
                  <a:lnTo>
                    <a:pt x="0" y="238505"/>
                  </a:lnTo>
                  <a:lnTo>
                    <a:pt x="10800588" y="238505"/>
                  </a:lnTo>
                  <a:lnTo>
                    <a:pt x="10800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" y="7507985"/>
              <a:ext cx="10800715" cy="238760"/>
            </a:xfrm>
            <a:custGeom>
              <a:avLst/>
              <a:gdLst/>
              <a:ahLst/>
              <a:cxnLst/>
              <a:rect l="l" t="t" r="r" b="b"/>
              <a:pathLst>
                <a:path w="10800715" h="238759">
                  <a:moveTo>
                    <a:pt x="0" y="0"/>
                  </a:moveTo>
                  <a:lnTo>
                    <a:pt x="10800588" y="0"/>
                  </a:lnTo>
                  <a:lnTo>
                    <a:pt x="10800588" y="238505"/>
                  </a:lnTo>
                </a:path>
                <a:path w="10800715" h="238759">
                  <a:moveTo>
                    <a:pt x="0" y="23850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3998F7-1735-774F-9FBA-E277988C7D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959100"/>
            <a:ext cx="7186796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62969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3242" y="804069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Selección del lenguaje de programación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 dirty="0">
              <a:latin typeface="Arial MT"/>
              <a:cs typeface="Arial MT"/>
            </a:endParaRPr>
          </a:p>
        </p:txBody>
      </p:sp>
      <p:pic>
        <p:nvPicPr>
          <p:cNvPr id="1026" name="Picture 2" descr="10 Best Programming Languages of 2020 You should know (Updated) | Devsaran">
            <a:extLst>
              <a:ext uri="{FF2B5EF4-FFF2-40B4-BE49-F238E27FC236}">
                <a16:creationId xmlns:a16="http://schemas.microsoft.com/office/drawing/2014/main" id="{67A89C45-8321-ECA8-C108-D19DC596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1" y="1476093"/>
            <a:ext cx="8275638" cy="51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7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6" y="958033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¿Por qué Python?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00075" y="689598"/>
            <a:ext cx="143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D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AT</a:t>
            </a:r>
            <a:r>
              <a:rPr sz="1000" b="1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-40" dirty="0">
                <a:solidFill>
                  <a:srgbClr val="22D3C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FUNDAMEN</a:t>
            </a:r>
            <a:r>
              <a:rPr sz="1000" b="1" spc="-75" dirty="0">
                <a:solidFill>
                  <a:srgbClr val="22D3C6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22D3C6"/>
                </a:solidFill>
                <a:latin typeface="Arial"/>
                <a:cs typeface="Arial"/>
              </a:rPr>
              <a:t>A</a:t>
            </a:r>
            <a:r>
              <a:rPr sz="1000" b="1" spc="5" dirty="0">
                <a:solidFill>
                  <a:srgbClr val="22D3C6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22D3C6"/>
                </a:solidFill>
                <a:latin typeface="Arial MT"/>
                <a:cs typeface="Arial MT"/>
              </a:rPr>
              <a:t>S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130467E-B5C4-5387-F239-0FB72F87CC16}"/>
              </a:ext>
            </a:extLst>
          </p:cNvPr>
          <p:cNvSpPr txBox="1">
            <a:spLocks/>
          </p:cNvSpPr>
          <p:nvPr/>
        </p:nvSpPr>
        <p:spPr>
          <a:xfrm>
            <a:off x="615496" y="2141674"/>
            <a:ext cx="10710626" cy="4551225"/>
          </a:xfrm>
          <a:prstGeom prst="rect">
            <a:avLst/>
          </a:prstGeom>
        </p:spPr>
        <p:txBody>
          <a:bodyPr vert="horz" lIns="81058" tIns="40529" rIns="81058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837" i="1" cap="none" dirty="0"/>
              <a:t>Lenguaje de </a:t>
            </a:r>
            <a:r>
              <a:rPr lang="es-ES" sz="2837" b="1" i="1" cap="none" dirty="0"/>
              <a:t>alto nivel</a:t>
            </a:r>
            <a:r>
              <a:rPr lang="es-ES" sz="2837" i="1" cap="none" dirty="0"/>
              <a:t>, fácil de aprender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Expresivo</a:t>
            </a:r>
            <a:r>
              <a:rPr lang="es-ES" sz="2837" i="1" cap="none" dirty="0"/>
              <a:t> y </a:t>
            </a:r>
            <a:r>
              <a:rPr lang="es-ES" sz="2837" b="1" i="1" cap="none" dirty="0"/>
              <a:t>legible</a:t>
            </a:r>
          </a:p>
          <a:p>
            <a:pPr>
              <a:lnSpc>
                <a:spcPct val="150000"/>
              </a:lnSpc>
            </a:pPr>
            <a:r>
              <a:rPr lang="es-ES" sz="2837" i="1" cap="none" dirty="0"/>
              <a:t>Sintaxis elegante y </a:t>
            </a:r>
            <a:r>
              <a:rPr lang="es-ES" sz="2837" i="1" cap="none" dirty="0" err="1"/>
              <a:t>tipado</a:t>
            </a:r>
            <a:r>
              <a:rPr lang="es-ES" sz="2837" i="1" cap="none" dirty="0"/>
              <a:t> dinámico y fuerte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 err="1"/>
              <a:t>Multiparadigma</a:t>
            </a:r>
            <a:endParaRPr lang="es-ES" sz="2837" b="1" i="1" cap="none" dirty="0"/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Interpretado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Multiplataforma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“APRENDER A MONTAR EN BICICLETA”</a:t>
            </a:r>
          </a:p>
          <a:p>
            <a:pPr>
              <a:lnSpc>
                <a:spcPct val="150000"/>
              </a:lnSpc>
            </a:pPr>
            <a:endParaRPr lang="es-ES" sz="2837" i="1" cap="none" dirty="0"/>
          </a:p>
        </p:txBody>
      </p:sp>
      <p:pic>
        <p:nvPicPr>
          <p:cNvPr id="2050" name="Picture 2" descr="Qué es Python? El lenguaje de Programación Padre">
            <a:extLst>
              <a:ext uri="{FF2B5EF4-FFF2-40B4-BE49-F238E27FC236}">
                <a16:creationId xmlns:a16="http://schemas.microsoft.com/office/drawing/2014/main" id="{8D40F3AF-4AF4-5A5F-D6F6-9D72CF77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36" y="1998233"/>
            <a:ext cx="6775450" cy="42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51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Monitor de computadora aislado en el fondo blanco 625963 Vector en Vecteezy">
            <a:extLst>
              <a:ext uri="{FF2B5EF4-FFF2-40B4-BE49-F238E27FC236}">
                <a16:creationId xmlns:a16="http://schemas.microsoft.com/office/drawing/2014/main" id="{9A9B1C0C-C20D-1AE3-ABA0-26758B9E0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t="14753" r="10284" b="19847"/>
          <a:stretch/>
        </p:blipFill>
        <p:spPr bwMode="auto">
          <a:xfrm>
            <a:off x="450850" y="2197100"/>
            <a:ext cx="4343400" cy="3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52FB6D-C4C5-3E42-9C3B-17B68E46C2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  <a:p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465C159-277B-CC4C-88F2-AEF4F88C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Aprender un lenguaje de programación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36F840-338E-58BB-69F3-C9558A98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3900"/>
            <a:ext cx="3229854" cy="1122507"/>
          </a:xfrm>
          <a:prstGeom prst="rect">
            <a:avLst/>
          </a:prstGeom>
        </p:spPr>
      </p:pic>
      <p:pic>
        <p:nvPicPr>
          <p:cNvPr id="1036" name="Picture 12" descr="Un mundo (digital) de unos y ceros | Esfera TIC | Recurso educativo 764809  - Tiching">
            <a:extLst>
              <a:ext uri="{FF2B5EF4-FFF2-40B4-BE49-F238E27FC236}">
                <a16:creationId xmlns:a16="http://schemas.microsoft.com/office/drawing/2014/main" id="{DD301459-8E2C-EDD2-5FEA-7147848E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263900"/>
            <a:ext cx="2245014" cy="11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3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2231</TotalTime>
  <Words>465</Words>
  <Application>Microsoft Office PowerPoint</Application>
  <PresentationFormat>Personalizado</PresentationFormat>
  <Paragraphs>117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Arial MT</vt:lpstr>
      <vt:lpstr>Calibri</vt:lpstr>
      <vt:lpstr>Helvetica Neue</vt:lpstr>
      <vt:lpstr>Montserrat</vt:lpstr>
      <vt:lpstr>Office Theme</vt:lpstr>
      <vt:lpstr>Presentación de PowerPoint</vt:lpstr>
      <vt:lpstr>Presentación de PowerPoint</vt:lpstr>
      <vt:lpstr>Presentación de PowerPoint</vt:lpstr>
      <vt:lpstr>METODOLOGÍA</vt:lpstr>
      <vt:lpstr>El lenguaje Base de Datos (relacionales) es SQL</vt:lpstr>
      <vt:lpstr>Presentación de PowerPoint</vt:lpstr>
      <vt:lpstr>Selección del lenguaje de programación</vt:lpstr>
      <vt:lpstr>¿Por qué Python?</vt:lpstr>
      <vt:lpstr>Aprender un lenguaje de programación</vt:lpstr>
      <vt:lpstr>Presentación de PowerPoint</vt:lpstr>
      <vt:lpstr>¿Qué es un IDE?</vt:lpstr>
      <vt:lpstr>Ventajas de usar un IDE: </vt:lpstr>
      <vt:lpstr>CRISP-DM</vt:lpstr>
      <vt:lpstr>VARIABLES</vt:lpstr>
      <vt:lpstr>LISTAS</vt:lpstr>
      <vt:lpstr>FUNCIONES</vt:lpstr>
      <vt:lpstr>FUNCIONES</vt:lpstr>
      <vt:lpstr>FUNCIONES</vt:lpstr>
      <vt:lpstr>FUNCIONES (Python)</vt:lpstr>
      <vt:lpstr>FUNCIONES (Python)</vt:lpstr>
      <vt:lpstr>Presentación de PowerPoint</vt:lpstr>
      <vt:lpstr>NOSOTROS USAREMOS ESTO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¿Cuál es la diferencia?</vt:lpstr>
      <vt:lpstr>Inteligencia artificial</vt:lpstr>
      <vt:lpstr>Inteligencia artificial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cp:lastModifiedBy>Sastre Roca Luis</cp:lastModifiedBy>
  <cp:revision>51</cp:revision>
  <dcterms:created xsi:type="dcterms:W3CDTF">2021-05-28T10:18:10Z</dcterms:created>
  <dcterms:modified xsi:type="dcterms:W3CDTF">2023-03-02T07:20:25Z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